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5" r:id="rId1"/>
  </p:sldMasterIdLst>
  <p:notesMasterIdLst>
    <p:notesMasterId r:id="rId22"/>
  </p:notesMasterIdLst>
  <p:sldIdLst>
    <p:sldId id="256" r:id="rId2"/>
    <p:sldId id="297" r:id="rId3"/>
    <p:sldId id="299" r:id="rId4"/>
    <p:sldId id="300" r:id="rId5"/>
    <p:sldId id="301" r:id="rId6"/>
    <p:sldId id="302" r:id="rId7"/>
    <p:sldId id="304" r:id="rId8"/>
    <p:sldId id="305" r:id="rId9"/>
    <p:sldId id="303" r:id="rId10"/>
    <p:sldId id="310" r:id="rId11"/>
    <p:sldId id="311" r:id="rId12"/>
    <p:sldId id="312" r:id="rId13"/>
    <p:sldId id="317" r:id="rId14"/>
    <p:sldId id="313" r:id="rId15"/>
    <p:sldId id="315" r:id="rId16"/>
    <p:sldId id="316" r:id="rId17"/>
    <p:sldId id="318" r:id="rId18"/>
    <p:sldId id="306" r:id="rId19"/>
    <p:sldId id="309" r:id="rId20"/>
    <p:sldId id="263" r:id="rId2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FA7"/>
    <a:srgbClr val="C2C7CC"/>
    <a:srgbClr val="BDC2C7"/>
    <a:srgbClr val="A59B6F"/>
    <a:srgbClr val="999DC7"/>
    <a:srgbClr val="8799A1"/>
    <a:srgbClr val="D7D7DF"/>
    <a:srgbClr val="BCBCC8"/>
    <a:srgbClr val="B4FEB8"/>
    <a:srgbClr val="F79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0" autoAdjust="0"/>
    <p:restoredTop sz="94385" autoAdjust="0"/>
  </p:normalViewPr>
  <p:slideViewPr>
    <p:cSldViewPr snapToGrid="0">
      <p:cViewPr varScale="1">
        <p:scale>
          <a:sx n="162" d="100"/>
          <a:sy n="162" d="100"/>
        </p:scale>
        <p:origin x="30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66A93-6CA9-4B2C-BA89-9ED6615E79B6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974795-4A1C-4544-9127-6089541D98D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Publish an article</a:t>
          </a:r>
        </a:p>
      </dgm:t>
    </dgm:pt>
    <dgm:pt modelId="{099FD0A5-7225-4200-B08B-FEFDF2395665}" type="parTrans" cxnId="{7C998243-D576-4736-B54F-A67B17802418}">
      <dgm:prSet/>
      <dgm:spPr/>
      <dgm:t>
        <a:bodyPr/>
        <a:lstStyle/>
        <a:p>
          <a:endParaRPr lang="en-US"/>
        </a:p>
      </dgm:t>
    </dgm:pt>
    <dgm:pt modelId="{04D9E77C-8487-47D5-9C31-4177652DA517}" type="sibTrans" cxnId="{7C998243-D576-4736-B54F-A67B17802418}">
      <dgm:prSet/>
      <dgm:spPr/>
      <dgm:t>
        <a:bodyPr/>
        <a:lstStyle/>
        <a:p>
          <a:endParaRPr lang="en-US"/>
        </a:p>
      </dgm:t>
    </dgm:pt>
    <dgm:pt modelId="{70EDC524-66E1-47C7-813C-91ED33E50A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Co-authored with prof. Nina Skorin-Kapov</a:t>
          </a:r>
        </a:p>
      </dgm:t>
    </dgm:pt>
    <dgm:pt modelId="{C260F4EF-5BBD-4367-9288-8FDE85B9D6EC}" type="parTrans" cxnId="{0413C5AF-E570-45DC-ABAC-C7A9B3395910}">
      <dgm:prSet/>
      <dgm:spPr/>
      <dgm:t>
        <a:bodyPr/>
        <a:lstStyle/>
        <a:p>
          <a:endParaRPr lang="en-US"/>
        </a:p>
      </dgm:t>
    </dgm:pt>
    <dgm:pt modelId="{02B434AC-382C-4009-8504-6CE8738DBA0F}" type="sibTrans" cxnId="{0413C5AF-E570-45DC-ABAC-C7A9B3395910}">
      <dgm:prSet/>
      <dgm:spPr/>
      <dgm:t>
        <a:bodyPr/>
        <a:lstStyle/>
        <a:p>
          <a:endParaRPr lang="en-US"/>
        </a:p>
      </dgm:t>
    </dgm:pt>
    <dgm:pt modelId="{B4BE1013-93FE-4050-B7C3-BD23633A6F1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Present the results</a:t>
          </a:r>
        </a:p>
      </dgm:t>
    </dgm:pt>
    <dgm:pt modelId="{C048F3E1-7DEA-414F-9671-66660518736C}" type="parTrans" cxnId="{270F4195-C6EC-41FA-909D-535CBE5747FE}">
      <dgm:prSet/>
      <dgm:spPr/>
      <dgm:t>
        <a:bodyPr/>
        <a:lstStyle/>
        <a:p>
          <a:endParaRPr lang="en-US"/>
        </a:p>
      </dgm:t>
    </dgm:pt>
    <dgm:pt modelId="{210C007B-16A6-4FCA-BD0E-0EE1C0A2A15C}" type="sibTrans" cxnId="{270F4195-C6EC-41FA-909D-535CBE5747FE}">
      <dgm:prSet/>
      <dgm:spPr/>
      <dgm:t>
        <a:bodyPr/>
        <a:lstStyle/>
        <a:p>
          <a:endParaRPr lang="en-US"/>
        </a:p>
      </dgm:t>
    </dgm:pt>
    <dgm:pt modelId="{3D673F78-144F-4ACD-8BC6-5EE1D51065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Spanish Ministry of Development (MITMA)</a:t>
          </a:r>
        </a:p>
      </dgm:t>
    </dgm:pt>
    <dgm:pt modelId="{946F34F2-4611-4F76-B1E0-529ECCF0BB33}" type="parTrans" cxnId="{B918BAFC-54EC-44B2-95FB-4D0CFF8D3525}">
      <dgm:prSet/>
      <dgm:spPr/>
      <dgm:t>
        <a:bodyPr/>
        <a:lstStyle/>
        <a:p>
          <a:endParaRPr lang="en-US"/>
        </a:p>
      </dgm:t>
    </dgm:pt>
    <dgm:pt modelId="{1BEE0FAB-3E9C-4509-9474-54CEE0978A7A}" type="sibTrans" cxnId="{B918BAFC-54EC-44B2-95FB-4D0CFF8D3525}">
      <dgm:prSet/>
      <dgm:spPr/>
      <dgm:t>
        <a:bodyPr/>
        <a:lstStyle/>
        <a:p>
          <a:endParaRPr lang="en-US"/>
        </a:p>
      </dgm:t>
    </dgm:pt>
    <dgm:pt modelId="{8FE72356-475F-480F-B646-E8CE6A470C2D}" type="pres">
      <dgm:prSet presAssocID="{20F66A93-6CA9-4B2C-BA89-9ED6615E79B6}" presName="root" presStyleCnt="0">
        <dgm:presLayoutVars>
          <dgm:dir/>
          <dgm:resizeHandles val="exact"/>
        </dgm:presLayoutVars>
      </dgm:prSet>
      <dgm:spPr/>
    </dgm:pt>
    <dgm:pt modelId="{EAAFD264-0A36-4B5C-AD67-660A0546BFD1}" type="pres">
      <dgm:prSet presAssocID="{8E974795-4A1C-4544-9127-6089541D98DA}" presName="compNode" presStyleCnt="0"/>
      <dgm:spPr/>
    </dgm:pt>
    <dgm:pt modelId="{3146EE05-95E9-4D31-B775-34CB6F3D1BF5}" type="pres">
      <dgm:prSet presAssocID="{8E974795-4A1C-4544-9127-6089541D98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1440DFE-A17D-4F26-BCC4-D31423E7531E}" type="pres">
      <dgm:prSet presAssocID="{8E974795-4A1C-4544-9127-6089541D98DA}" presName="iconSpace" presStyleCnt="0"/>
      <dgm:spPr/>
    </dgm:pt>
    <dgm:pt modelId="{E2192F9B-3A46-451B-BE0C-E5ED8FFA08E0}" type="pres">
      <dgm:prSet presAssocID="{8E974795-4A1C-4544-9127-6089541D98DA}" presName="parTx" presStyleLbl="revTx" presStyleIdx="0" presStyleCnt="4" custScaleY="68767">
        <dgm:presLayoutVars>
          <dgm:chMax val="0"/>
          <dgm:chPref val="0"/>
        </dgm:presLayoutVars>
      </dgm:prSet>
      <dgm:spPr/>
    </dgm:pt>
    <dgm:pt modelId="{CC4A98DF-E125-47C2-B67F-1D0755539A65}" type="pres">
      <dgm:prSet presAssocID="{8E974795-4A1C-4544-9127-6089541D98DA}" presName="txSpace" presStyleCnt="0"/>
      <dgm:spPr/>
    </dgm:pt>
    <dgm:pt modelId="{756E5052-5E36-46A8-A73E-223047269301}" type="pres">
      <dgm:prSet presAssocID="{8E974795-4A1C-4544-9127-6089541D98DA}" presName="desTx" presStyleLbl="revTx" presStyleIdx="1" presStyleCnt="4" custLinFactNeighborY="-9472">
        <dgm:presLayoutVars/>
      </dgm:prSet>
      <dgm:spPr/>
    </dgm:pt>
    <dgm:pt modelId="{21866C5D-3C0B-437D-93CF-1BC6B77C080E}" type="pres">
      <dgm:prSet presAssocID="{04D9E77C-8487-47D5-9C31-4177652DA517}" presName="sibTrans" presStyleCnt="0"/>
      <dgm:spPr/>
    </dgm:pt>
    <dgm:pt modelId="{506BF50C-4CA7-4218-9385-7BEAF1B805D3}" type="pres">
      <dgm:prSet presAssocID="{B4BE1013-93FE-4050-B7C3-BD23633A6F1C}" presName="compNode" presStyleCnt="0"/>
      <dgm:spPr/>
    </dgm:pt>
    <dgm:pt modelId="{71EA8CEA-19CD-47FA-86C8-2BEABD34C6D5}" type="pres">
      <dgm:prSet presAssocID="{B4BE1013-93FE-4050-B7C3-BD23633A6F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8295B57A-1959-495C-B3BA-709AD91068E1}" type="pres">
      <dgm:prSet presAssocID="{B4BE1013-93FE-4050-B7C3-BD23633A6F1C}" presName="iconSpace" presStyleCnt="0"/>
      <dgm:spPr/>
    </dgm:pt>
    <dgm:pt modelId="{610111F7-A6F5-485C-80A1-060A7DAB7121}" type="pres">
      <dgm:prSet presAssocID="{B4BE1013-93FE-4050-B7C3-BD23633A6F1C}" presName="parTx" presStyleLbl="revTx" presStyleIdx="2" presStyleCnt="4" custScaleY="68767">
        <dgm:presLayoutVars>
          <dgm:chMax val="0"/>
          <dgm:chPref val="0"/>
        </dgm:presLayoutVars>
      </dgm:prSet>
      <dgm:spPr/>
    </dgm:pt>
    <dgm:pt modelId="{58945CAD-831E-4AEE-B8B9-7AA9959201A1}" type="pres">
      <dgm:prSet presAssocID="{B4BE1013-93FE-4050-B7C3-BD23633A6F1C}" presName="txSpace" presStyleCnt="0"/>
      <dgm:spPr/>
    </dgm:pt>
    <dgm:pt modelId="{651FCCC1-29C9-4259-BC2E-C6DCAD11A376}" type="pres">
      <dgm:prSet presAssocID="{B4BE1013-93FE-4050-B7C3-BD23633A6F1C}" presName="desTx" presStyleLbl="revTx" presStyleIdx="3" presStyleCnt="4" custLinFactNeighborY="-9472">
        <dgm:presLayoutVars/>
      </dgm:prSet>
      <dgm:spPr/>
    </dgm:pt>
  </dgm:ptLst>
  <dgm:cxnLst>
    <dgm:cxn modelId="{212AC72E-A66E-4706-B6B4-4E1ED7DEE2D2}" type="presOf" srcId="{70EDC524-66E1-47C7-813C-91ED33E50A0C}" destId="{756E5052-5E36-46A8-A73E-223047269301}" srcOrd="0" destOrd="0" presId="urn:microsoft.com/office/officeart/2018/5/layout/CenteredIconLabelDescriptionList"/>
    <dgm:cxn modelId="{0C27A83A-375E-45F9-9C06-3F63288AF903}" type="presOf" srcId="{20F66A93-6CA9-4B2C-BA89-9ED6615E79B6}" destId="{8FE72356-475F-480F-B646-E8CE6A470C2D}" srcOrd="0" destOrd="0" presId="urn:microsoft.com/office/officeart/2018/5/layout/CenteredIconLabelDescriptionList"/>
    <dgm:cxn modelId="{92DB2B43-C9F7-438B-B84A-B16703480984}" type="presOf" srcId="{B4BE1013-93FE-4050-B7C3-BD23633A6F1C}" destId="{610111F7-A6F5-485C-80A1-060A7DAB7121}" srcOrd="0" destOrd="0" presId="urn:microsoft.com/office/officeart/2018/5/layout/CenteredIconLabelDescriptionList"/>
    <dgm:cxn modelId="{7C998243-D576-4736-B54F-A67B17802418}" srcId="{20F66A93-6CA9-4B2C-BA89-9ED6615E79B6}" destId="{8E974795-4A1C-4544-9127-6089541D98DA}" srcOrd="0" destOrd="0" parTransId="{099FD0A5-7225-4200-B08B-FEFDF2395665}" sibTransId="{04D9E77C-8487-47D5-9C31-4177652DA517}"/>
    <dgm:cxn modelId="{5E89A143-890F-4FED-A47E-D88AC17BBCA7}" type="presOf" srcId="{3D673F78-144F-4ACD-8BC6-5EE1D51065C6}" destId="{651FCCC1-29C9-4259-BC2E-C6DCAD11A376}" srcOrd="0" destOrd="0" presId="urn:microsoft.com/office/officeart/2018/5/layout/CenteredIconLabelDescriptionList"/>
    <dgm:cxn modelId="{270F4195-C6EC-41FA-909D-535CBE5747FE}" srcId="{20F66A93-6CA9-4B2C-BA89-9ED6615E79B6}" destId="{B4BE1013-93FE-4050-B7C3-BD23633A6F1C}" srcOrd="1" destOrd="0" parTransId="{C048F3E1-7DEA-414F-9671-66660518736C}" sibTransId="{210C007B-16A6-4FCA-BD0E-0EE1C0A2A15C}"/>
    <dgm:cxn modelId="{0413C5AF-E570-45DC-ABAC-C7A9B3395910}" srcId="{8E974795-4A1C-4544-9127-6089541D98DA}" destId="{70EDC524-66E1-47C7-813C-91ED33E50A0C}" srcOrd="0" destOrd="0" parTransId="{C260F4EF-5BBD-4367-9288-8FDE85B9D6EC}" sibTransId="{02B434AC-382C-4009-8504-6CE8738DBA0F}"/>
    <dgm:cxn modelId="{F4E1C4CA-3A50-44C3-BFFC-4BE4EF9A5254}" type="presOf" srcId="{8E974795-4A1C-4544-9127-6089541D98DA}" destId="{E2192F9B-3A46-451B-BE0C-E5ED8FFA08E0}" srcOrd="0" destOrd="0" presId="urn:microsoft.com/office/officeart/2018/5/layout/CenteredIconLabelDescriptionList"/>
    <dgm:cxn modelId="{B918BAFC-54EC-44B2-95FB-4D0CFF8D3525}" srcId="{B4BE1013-93FE-4050-B7C3-BD23633A6F1C}" destId="{3D673F78-144F-4ACD-8BC6-5EE1D51065C6}" srcOrd="0" destOrd="0" parTransId="{946F34F2-4611-4F76-B1E0-529ECCF0BB33}" sibTransId="{1BEE0FAB-3E9C-4509-9474-54CEE0978A7A}"/>
    <dgm:cxn modelId="{B88830C9-9588-42BE-85AE-FA422F09F878}" type="presParOf" srcId="{8FE72356-475F-480F-B646-E8CE6A470C2D}" destId="{EAAFD264-0A36-4B5C-AD67-660A0546BFD1}" srcOrd="0" destOrd="0" presId="urn:microsoft.com/office/officeart/2018/5/layout/CenteredIconLabelDescriptionList"/>
    <dgm:cxn modelId="{D9894D79-6781-4CDC-BE27-D3A4955480C9}" type="presParOf" srcId="{EAAFD264-0A36-4B5C-AD67-660A0546BFD1}" destId="{3146EE05-95E9-4D31-B775-34CB6F3D1BF5}" srcOrd="0" destOrd="0" presId="urn:microsoft.com/office/officeart/2018/5/layout/CenteredIconLabelDescriptionList"/>
    <dgm:cxn modelId="{DFCB4A06-0DF5-451C-95AB-FE8E8FB562FD}" type="presParOf" srcId="{EAAFD264-0A36-4B5C-AD67-660A0546BFD1}" destId="{71440DFE-A17D-4F26-BCC4-D31423E7531E}" srcOrd="1" destOrd="0" presId="urn:microsoft.com/office/officeart/2018/5/layout/CenteredIconLabelDescriptionList"/>
    <dgm:cxn modelId="{3CF476E6-5F5A-413A-AB3A-5FD1711F12B1}" type="presParOf" srcId="{EAAFD264-0A36-4B5C-AD67-660A0546BFD1}" destId="{E2192F9B-3A46-451B-BE0C-E5ED8FFA08E0}" srcOrd="2" destOrd="0" presId="urn:microsoft.com/office/officeart/2018/5/layout/CenteredIconLabelDescriptionList"/>
    <dgm:cxn modelId="{53535F45-500A-4201-B9E3-E52C494D0C11}" type="presParOf" srcId="{EAAFD264-0A36-4B5C-AD67-660A0546BFD1}" destId="{CC4A98DF-E125-47C2-B67F-1D0755539A65}" srcOrd="3" destOrd="0" presId="urn:microsoft.com/office/officeart/2018/5/layout/CenteredIconLabelDescriptionList"/>
    <dgm:cxn modelId="{CEA79503-846A-459D-8752-77CD496301D6}" type="presParOf" srcId="{EAAFD264-0A36-4B5C-AD67-660A0546BFD1}" destId="{756E5052-5E36-46A8-A73E-223047269301}" srcOrd="4" destOrd="0" presId="urn:microsoft.com/office/officeart/2018/5/layout/CenteredIconLabelDescriptionList"/>
    <dgm:cxn modelId="{BE37EE7D-580A-4BB7-ABC9-D08299D01295}" type="presParOf" srcId="{8FE72356-475F-480F-B646-E8CE6A470C2D}" destId="{21866C5D-3C0B-437D-93CF-1BC6B77C080E}" srcOrd="1" destOrd="0" presId="urn:microsoft.com/office/officeart/2018/5/layout/CenteredIconLabelDescriptionList"/>
    <dgm:cxn modelId="{C62B8285-A999-4C42-9A63-F54BD9A809E1}" type="presParOf" srcId="{8FE72356-475F-480F-B646-E8CE6A470C2D}" destId="{506BF50C-4CA7-4218-9385-7BEAF1B805D3}" srcOrd="2" destOrd="0" presId="urn:microsoft.com/office/officeart/2018/5/layout/CenteredIconLabelDescriptionList"/>
    <dgm:cxn modelId="{DD309475-3816-43AC-935B-9FD4F45778F4}" type="presParOf" srcId="{506BF50C-4CA7-4218-9385-7BEAF1B805D3}" destId="{71EA8CEA-19CD-47FA-86C8-2BEABD34C6D5}" srcOrd="0" destOrd="0" presId="urn:microsoft.com/office/officeart/2018/5/layout/CenteredIconLabelDescriptionList"/>
    <dgm:cxn modelId="{C019BADA-379B-4208-827F-358D63F74601}" type="presParOf" srcId="{506BF50C-4CA7-4218-9385-7BEAF1B805D3}" destId="{8295B57A-1959-495C-B3BA-709AD91068E1}" srcOrd="1" destOrd="0" presId="urn:microsoft.com/office/officeart/2018/5/layout/CenteredIconLabelDescriptionList"/>
    <dgm:cxn modelId="{81D72FA5-EED5-4A47-984C-D5277918B83A}" type="presParOf" srcId="{506BF50C-4CA7-4218-9385-7BEAF1B805D3}" destId="{610111F7-A6F5-485C-80A1-060A7DAB7121}" srcOrd="2" destOrd="0" presId="urn:microsoft.com/office/officeart/2018/5/layout/CenteredIconLabelDescriptionList"/>
    <dgm:cxn modelId="{2683A0F1-2A10-418C-A64F-58EE89DF631A}" type="presParOf" srcId="{506BF50C-4CA7-4218-9385-7BEAF1B805D3}" destId="{58945CAD-831E-4AEE-B8B9-7AA9959201A1}" srcOrd="3" destOrd="0" presId="urn:microsoft.com/office/officeart/2018/5/layout/CenteredIconLabelDescriptionList"/>
    <dgm:cxn modelId="{57A9E0FE-79FC-49F6-A9E9-8412D30F20DF}" type="presParOf" srcId="{506BF50C-4CA7-4218-9385-7BEAF1B805D3}" destId="{651FCCC1-29C9-4259-BC2E-C6DCAD11A3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EE05-95E9-4D31-B775-34CB6F3D1BF5}">
      <dsp:nvSpPr>
        <dsp:cNvPr id="0" name=""/>
        <dsp:cNvSpPr/>
      </dsp:nvSpPr>
      <dsp:spPr>
        <a:xfrm>
          <a:off x="2224024" y="919946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92F9B-3A46-451B-BE0C-E5ED8FFA08E0}">
      <dsp:nvSpPr>
        <dsp:cNvPr id="0" name=""/>
        <dsp:cNvSpPr/>
      </dsp:nvSpPr>
      <dsp:spPr>
        <a:xfrm>
          <a:off x="821395" y="2599189"/>
          <a:ext cx="4315781" cy="30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Publish an article</a:t>
          </a:r>
        </a:p>
      </dsp:txBody>
      <dsp:txXfrm>
        <a:off x="821395" y="2599189"/>
        <a:ext cx="4315781" cy="306432"/>
      </dsp:txXfrm>
    </dsp:sp>
    <dsp:sp modelId="{756E5052-5E36-46A8-A73E-223047269301}">
      <dsp:nvSpPr>
        <dsp:cNvPr id="0" name=""/>
        <dsp:cNvSpPr/>
      </dsp:nvSpPr>
      <dsp:spPr>
        <a:xfrm>
          <a:off x="821395" y="3021305"/>
          <a:ext cx="4315781" cy="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Co-authored with prof. Nina Skorin-Kapov</a:t>
          </a:r>
        </a:p>
      </dsp:txBody>
      <dsp:txXfrm>
        <a:off x="821395" y="3021305"/>
        <a:ext cx="4315781" cy="131"/>
      </dsp:txXfrm>
    </dsp:sp>
    <dsp:sp modelId="{71EA8CEA-19CD-47FA-86C8-2BEABD34C6D5}">
      <dsp:nvSpPr>
        <dsp:cNvPr id="0" name=""/>
        <dsp:cNvSpPr/>
      </dsp:nvSpPr>
      <dsp:spPr>
        <a:xfrm>
          <a:off x="7295067" y="919946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111F7-A6F5-485C-80A1-060A7DAB7121}">
      <dsp:nvSpPr>
        <dsp:cNvPr id="0" name=""/>
        <dsp:cNvSpPr/>
      </dsp:nvSpPr>
      <dsp:spPr>
        <a:xfrm>
          <a:off x="5892438" y="2599189"/>
          <a:ext cx="4315781" cy="30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Present the results</a:t>
          </a:r>
        </a:p>
      </dsp:txBody>
      <dsp:txXfrm>
        <a:off x="5892438" y="2599189"/>
        <a:ext cx="4315781" cy="306432"/>
      </dsp:txXfrm>
    </dsp:sp>
    <dsp:sp modelId="{651FCCC1-29C9-4259-BC2E-C6DCAD11A376}">
      <dsp:nvSpPr>
        <dsp:cNvPr id="0" name=""/>
        <dsp:cNvSpPr/>
      </dsp:nvSpPr>
      <dsp:spPr>
        <a:xfrm>
          <a:off x="5892438" y="3021305"/>
          <a:ext cx="4315781" cy="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Spanish Ministry of Development (MITMA)</a:t>
          </a:r>
        </a:p>
      </dsp:txBody>
      <dsp:txXfrm>
        <a:off x="5892438" y="3021305"/>
        <a:ext cx="4315781" cy="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C854-3A19-4E83-9391-A1415E28E4D9}" type="datetimeFigureOut">
              <a:rPr lang="hr-HR" smtClean="0"/>
              <a:t>29.6.2022.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830F8-76DD-4FC9-8B9B-41B34A13665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4364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8010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33954"/>
            <a:ext cx="11029615" cy="3941396"/>
          </a:xfrm>
        </p:spPr>
        <p:txBody>
          <a:bodyPr anchor="t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7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1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4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982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039816"/>
            <a:ext cx="11029616" cy="394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226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Bokeh lights on a street">
            <a:extLst>
              <a:ext uri="{FF2B5EF4-FFF2-40B4-BE49-F238E27FC236}">
                <a16:creationId xmlns:a16="http://schemas.microsoft.com/office/drawing/2014/main" id="{F006F6B2-A506-64AC-8CFE-3B128FC8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9BD7E-5663-437E-BCC3-41C8F2C41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79" y="1398629"/>
            <a:ext cx="10369637" cy="2123286"/>
          </a:xfrm>
        </p:spPr>
        <p:txBody>
          <a:bodyPr anchor="ctr">
            <a:normAutofit/>
          </a:bodyPr>
          <a:lstStyle/>
          <a:p>
            <a:pPr algn="ctr"/>
            <a:r>
              <a:rPr lang="hr-H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Heuristic Algorithm for </a:t>
            </a:r>
            <a:br>
              <a:rPr lang="en-US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hr-H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Scheduling Aerial Resources for </a:t>
            </a:r>
            <a:br>
              <a:rPr lang="en-US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r>
              <a:rPr lang="hr-HR" sz="4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Extinction of Large-scale Wildfires</a:t>
            </a:r>
            <a:endParaRPr lang="hr-HR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F50A1-FDF0-44FE-A5F5-5313D0E49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903" y="3954521"/>
            <a:ext cx="5678194" cy="1363053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cap="none" dirty="0">
                <a:solidFill>
                  <a:schemeClr val="tx1"/>
                </a:solidFill>
              </a:rPr>
              <a:t>Luka</a:t>
            </a:r>
            <a:r>
              <a:rPr lang="hr-HR" sz="2400" cap="none" dirty="0">
                <a:solidFill>
                  <a:schemeClr val="tx1"/>
                </a:solidFill>
              </a:rPr>
              <a:t> Mesarić</a:t>
            </a:r>
            <a:endParaRPr lang="en-US" sz="2400" cap="none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br>
              <a:rPr lang="hr-HR" sz="1400" cap="none" dirty="0">
                <a:solidFill>
                  <a:schemeClr val="tx1"/>
                </a:solidFill>
              </a:rPr>
            </a:br>
            <a:r>
              <a:rPr lang="en-US" cap="none" dirty="0">
                <a:solidFill>
                  <a:schemeClr val="tx1"/>
                </a:solidFill>
              </a:rPr>
              <a:t>Mentor: prof. Lea Skorin-Kapov</a:t>
            </a:r>
            <a:endParaRPr lang="hr-HR" cap="none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cap="none" dirty="0">
                <a:solidFill>
                  <a:schemeClr val="tx1"/>
                </a:solidFill>
              </a:rPr>
              <a:t>Co-mentor: assoc. prof. Nina Skorin-Kapov</a:t>
            </a:r>
            <a:endParaRPr lang="hr-HR" cap="none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250B85-4CE0-47E1-A9F0-D1168DA0FE1E}"/>
              </a:ext>
            </a:extLst>
          </p:cNvPr>
          <p:cNvSpPr txBox="1">
            <a:spLocks/>
          </p:cNvSpPr>
          <p:nvPr/>
        </p:nvSpPr>
        <p:spPr>
          <a:xfrm>
            <a:off x="4495800" y="6071022"/>
            <a:ext cx="3200400" cy="40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00" dirty="0"/>
              <a:t>Zagreb, </a:t>
            </a:r>
            <a:r>
              <a:rPr lang="en-US" sz="1600" dirty="0"/>
              <a:t>June 28,</a:t>
            </a:r>
            <a:r>
              <a:rPr lang="hr-HR" sz="1600" dirty="0"/>
              <a:t> 202</a:t>
            </a:r>
            <a:r>
              <a:rPr lang="en-US" sz="1600" dirty="0"/>
              <a:t>2</a:t>
            </a:r>
            <a:endParaRPr lang="hr-HR" sz="16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2EDFA72-2168-040F-38BA-939BFB25143E}"/>
              </a:ext>
            </a:extLst>
          </p:cNvPr>
          <p:cNvSpPr txBox="1">
            <a:spLocks/>
          </p:cNvSpPr>
          <p:nvPr/>
        </p:nvSpPr>
        <p:spPr>
          <a:xfrm>
            <a:off x="2377066" y="377698"/>
            <a:ext cx="7437865" cy="837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cap="none" dirty="0">
                <a:solidFill>
                  <a:schemeClr val="tx1"/>
                </a:solidFill>
              </a:rPr>
              <a:t>MASTER THESIS No. 3010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1500" cap="none" dirty="0">
                <a:solidFill>
                  <a:schemeClr val="tx1"/>
                </a:solidFill>
              </a:rPr>
              <a:t>DEFENSE PRESENTATION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61EEB4-6328-6539-DC90-776A50592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8152"/>
            <a:ext cx="3844938" cy="11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7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33D99-7B13-5596-9926-E9F6B0F6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CE537-B141-AB34-4A3B-C5CCA69A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45E49-BE6E-6BC4-B3ED-EBF3F0F2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34EBB7-05D7-F746-C2CF-EE923B15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0"/>
            <a:ext cx="12192000" cy="6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33D99-7B13-5596-9926-E9F6B0F6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CE537-B141-AB34-4A3B-C5CCA69A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45E49-BE6E-6BC4-B3ED-EBF3F0F2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34EBB7-05D7-F746-C2CF-EE923B15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104" y="10480"/>
            <a:ext cx="20941104" cy="117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33D99-7B13-5596-9926-E9F6B0F6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CE537-B141-AB34-4A3B-C5CCA69A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45E49-BE6E-6BC4-B3ED-EBF3F0F2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34EBB7-05D7-F746-C2CF-EE923B15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9104" y="-4885370"/>
            <a:ext cx="20941104" cy="1174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8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33D99-7B13-5596-9926-E9F6B0F6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CE537-B141-AB34-4A3B-C5CCA69A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45E49-BE6E-6BC4-B3ED-EBF3F0F2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34EBB7-05D7-F746-C2CF-EE923B15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60"/>
            <a:ext cx="12192000" cy="6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9C35-0551-4686-84CE-4A765ADC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(2/2)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CE42F-AE09-EF8E-2A91-EACADBFB1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3954"/>
            <a:ext cx="5819607" cy="3941396"/>
          </a:xfrm>
        </p:spPr>
        <p:txBody>
          <a:bodyPr/>
          <a:lstStyle/>
          <a:p>
            <a:r>
              <a:rPr lang="en-US" dirty="0"/>
              <a:t>Linear solver executed for 6h on 16 threads</a:t>
            </a:r>
          </a:p>
          <a:p>
            <a:pPr lvl="1"/>
            <a:r>
              <a:rPr lang="en-US" dirty="0"/>
              <a:t>Effectively 6x longer execution</a:t>
            </a:r>
          </a:p>
          <a:p>
            <a:r>
              <a:rPr lang="en-US" dirty="0"/>
              <a:t>Execution was not extended for the heuristic algorithm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BAE49-1A5C-3D23-D296-7891DD2B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50557-9801-4781-CB05-A335FF71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43931-6BAD-4627-F051-907067DC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6663563-337E-184B-22DD-9092CAB84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47" y="897382"/>
            <a:ext cx="4168666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1F71-86C8-2214-B201-49825F4B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6E32D-3EA1-4F73-FC5C-03F16F10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E59E-CDDA-D630-606C-9485AC47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D9DCC-ED1A-2D56-D354-5304BA40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70" y="935990"/>
            <a:ext cx="10512860" cy="5350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30B81-0C52-74B0-7E0A-724C74673529}"/>
                  </a:ext>
                </a:extLst>
              </p:cNvPr>
              <p:cNvSpPr txBox="1"/>
              <p:nvPr/>
            </p:nvSpPr>
            <p:spPr>
              <a:xfrm>
                <a:off x="2143153" y="2873873"/>
                <a:ext cx="594367" cy="25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30B81-0C52-74B0-7E0A-724C7467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53" y="2873873"/>
                <a:ext cx="594367" cy="254806"/>
              </a:xfrm>
              <a:prstGeom prst="rect">
                <a:avLst/>
              </a:prstGeom>
              <a:blipFill>
                <a:blip r:embed="rId3"/>
                <a:stretch>
                  <a:fillRect l="-14433" r="-13402" b="-1904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5EF0D-855A-C129-B5ED-2E91D546E3EE}"/>
                  </a:ext>
                </a:extLst>
              </p:cNvPr>
              <p:cNvSpPr txBox="1"/>
              <p:nvPr/>
            </p:nvSpPr>
            <p:spPr>
              <a:xfrm>
                <a:off x="6411554" y="2855567"/>
                <a:ext cx="709399" cy="25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5EF0D-855A-C129-B5ED-2E91D546E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554" y="2855567"/>
                <a:ext cx="709399" cy="254806"/>
              </a:xfrm>
              <a:prstGeom prst="rect">
                <a:avLst/>
              </a:prstGeom>
              <a:blipFill>
                <a:blip r:embed="rId4"/>
                <a:stretch>
                  <a:fillRect l="-12069" r="-12931" b="-1904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D27138-BDB4-10BC-6AD7-E7363B6F080C}"/>
                  </a:ext>
                </a:extLst>
              </p:cNvPr>
              <p:cNvSpPr txBox="1"/>
              <p:nvPr/>
            </p:nvSpPr>
            <p:spPr>
              <a:xfrm>
                <a:off x="10375156" y="1776593"/>
                <a:ext cx="709399" cy="25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D27138-BDB4-10BC-6AD7-E7363B6F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156" y="1776593"/>
                <a:ext cx="709399" cy="254806"/>
              </a:xfrm>
              <a:prstGeom prst="rect">
                <a:avLst/>
              </a:prstGeom>
              <a:blipFill>
                <a:blip r:embed="rId5"/>
                <a:stretch>
                  <a:fillRect l="-12069" r="-13793" b="-1904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EF3B8-7ECA-E697-C939-DC632402AC8D}"/>
                  </a:ext>
                </a:extLst>
              </p:cNvPr>
              <p:cNvSpPr txBox="1"/>
              <p:nvPr/>
            </p:nvSpPr>
            <p:spPr>
              <a:xfrm>
                <a:off x="7670278" y="2844471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EF3B8-7ECA-E697-C939-DC632402A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278" y="2844471"/>
                <a:ext cx="790858" cy="276999"/>
              </a:xfrm>
              <a:prstGeom prst="rect">
                <a:avLst/>
              </a:prstGeom>
              <a:blipFill>
                <a:blip r:embed="rId6"/>
                <a:stretch>
                  <a:fillRect l="-5385" r="-6154" b="-1111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F685D4-5502-4363-1E17-B855E1E5B73A}"/>
                  </a:ext>
                </a:extLst>
              </p:cNvPr>
              <p:cNvSpPr txBox="1"/>
              <p:nvPr/>
            </p:nvSpPr>
            <p:spPr>
              <a:xfrm>
                <a:off x="9115925" y="2823070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F685D4-5502-4363-1E17-B855E1E5B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25" y="2823070"/>
                <a:ext cx="790858" cy="276999"/>
              </a:xfrm>
              <a:prstGeom prst="rect">
                <a:avLst/>
              </a:prstGeom>
              <a:blipFill>
                <a:blip r:embed="rId7"/>
                <a:stretch>
                  <a:fillRect l="-5385" r="-6154" b="-869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E5B888-29BF-520A-0D0E-94F91DF5656F}"/>
                  </a:ext>
                </a:extLst>
              </p:cNvPr>
              <p:cNvSpPr txBox="1"/>
              <p:nvPr/>
            </p:nvSpPr>
            <p:spPr>
              <a:xfrm>
                <a:off x="4998113" y="2844471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E5B888-29BF-520A-0D0E-94F91DF5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3" y="2844471"/>
                <a:ext cx="790858" cy="276999"/>
              </a:xfrm>
              <a:prstGeom prst="rect">
                <a:avLst/>
              </a:prstGeom>
              <a:blipFill>
                <a:blip r:embed="rId8"/>
                <a:stretch>
                  <a:fillRect l="-6154" r="-6154" b="-1111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D81AE4-CC1A-424A-1866-97B54F44C214}"/>
                  </a:ext>
                </a:extLst>
              </p:cNvPr>
              <p:cNvSpPr txBox="1"/>
              <p:nvPr/>
            </p:nvSpPr>
            <p:spPr>
              <a:xfrm>
                <a:off x="3495592" y="2851680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b="0" i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D81AE4-CC1A-424A-1866-97B54F44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592" y="2851680"/>
                <a:ext cx="790858" cy="276999"/>
              </a:xfrm>
              <a:prstGeom prst="rect">
                <a:avLst/>
              </a:prstGeom>
              <a:blipFill>
                <a:blip r:embed="rId9"/>
                <a:stretch>
                  <a:fillRect l="-5385" r="-6154" b="-888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2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1F71-86C8-2214-B201-49825F4B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6E32D-3EA1-4F73-FC5C-03F16F10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EE59E-CDDA-D630-606C-9485AC47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E2899E-93B2-2DAE-A692-E69AFE916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1" y="1291034"/>
            <a:ext cx="11029618" cy="457189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76691-3C4B-DFF2-8A2E-39A8209D09EA}"/>
                  </a:ext>
                </a:extLst>
              </p:cNvPr>
              <p:cNvSpPr txBox="1"/>
              <p:nvPr/>
            </p:nvSpPr>
            <p:spPr>
              <a:xfrm>
                <a:off x="1688902" y="2047963"/>
                <a:ext cx="594367" cy="25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76691-3C4B-DFF2-8A2E-39A8209D0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02" y="2047963"/>
                <a:ext cx="594367" cy="254806"/>
              </a:xfrm>
              <a:prstGeom prst="rect">
                <a:avLst/>
              </a:prstGeom>
              <a:blipFill>
                <a:blip r:embed="rId3"/>
                <a:stretch>
                  <a:fillRect l="-13265" r="-13265" b="-16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DA4A4-38D5-F86B-87F0-E79E31BE5CF7}"/>
                  </a:ext>
                </a:extLst>
              </p:cNvPr>
              <p:cNvSpPr txBox="1"/>
              <p:nvPr/>
            </p:nvSpPr>
            <p:spPr>
              <a:xfrm>
                <a:off x="5957303" y="2029657"/>
                <a:ext cx="709399" cy="25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8DA4A4-38D5-F86B-87F0-E79E31BE5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03" y="2029657"/>
                <a:ext cx="709399" cy="254806"/>
              </a:xfrm>
              <a:prstGeom prst="rect">
                <a:avLst/>
              </a:prstGeom>
              <a:blipFill>
                <a:blip r:embed="rId4"/>
                <a:stretch>
                  <a:fillRect l="-11111" r="-12821" b="-16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568E5C-A04D-5504-0A7F-E2F321C09340}"/>
                  </a:ext>
                </a:extLst>
              </p:cNvPr>
              <p:cNvSpPr txBox="1"/>
              <p:nvPr/>
            </p:nvSpPr>
            <p:spPr>
              <a:xfrm>
                <a:off x="10450750" y="2025953"/>
                <a:ext cx="709399" cy="25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=35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568E5C-A04D-5504-0A7F-E2F321C09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750" y="2025953"/>
                <a:ext cx="709399" cy="254806"/>
              </a:xfrm>
              <a:prstGeom prst="rect">
                <a:avLst/>
              </a:prstGeom>
              <a:blipFill>
                <a:blip r:embed="rId5"/>
                <a:stretch>
                  <a:fillRect l="-11111" r="-12821" b="-1904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A22511-5F09-E34F-F8BE-8F493D6584C1}"/>
                  </a:ext>
                </a:extLst>
              </p:cNvPr>
              <p:cNvSpPr txBox="1"/>
              <p:nvPr/>
            </p:nvSpPr>
            <p:spPr>
              <a:xfrm>
                <a:off x="7216027" y="2018561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A22511-5F09-E34F-F8BE-8F493D658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27" y="2018561"/>
                <a:ext cx="790858" cy="276999"/>
              </a:xfrm>
              <a:prstGeom prst="rect">
                <a:avLst/>
              </a:prstGeom>
              <a:blipFill>
                <a:blip r:embed="rId6"/>
                <a:stretch>
                  <a:fillRect l="-6202" r="-6977" b="-869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EC7167-950C-1724-176B-A39BDB07E98F}"/>
                  </a:ext>
                </a:extLst>
              </p:cNvPr>
              <p:cNvSpPr txBox="1"/>
              <p:nvPr/>
            </p:nvSpPr>
            <p:spPr>
              <a:xfrm>
                <a:off x="8661674" y="2026655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EC7167-950C-1724-176B-A39BDB07E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674" y="2026655"/>
                <a:ext cx="790858" cy="276999"/>
              </a:xfrm>
              <a:prstGeom prst="rect">
                <a:avLst/>
              </a:prstGeom>
              <a:blipFill>
                <a:blip r:embed="rId7"/>
                <a:stretch>
                  <a:fillRect l="-6154" r="-5385" b="-869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B3B5C-7BB6-DD46-28E4-E7231383D655}"/>
                  </a:ext>
                </a:extLst>
              </p:cNvPr>
              <p:cNvSpPr txBox="1"/>
              <p:nvPr/>
            </p:nvSpPr>
            <p:spPr>
              <a:xfrm>
                <a:off x="4543862" y="2018561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B3B5C-7BB6-DD46-28E4-E7231383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62" y="2018561"/>
                <a:ext cx="790858" cy="276999"/>
              </a:xfrm>
              <a:prstGeom prst="rect">
                <a:avLst/>
              </a:prstGeom>
              <a:blipFill>
                <a:blip r:embed="rId8"/>
                <a:stretch>
                  <a:fillRect l="-5385" r="-6154" b="-869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0A7FCC-8C02-DB2E-A39B-9C3AA6DDFA1B}"/>
                  </a:ext>
                </a:extLst>
              </p:cNvPr>
              <p:cNvSpPr txBox="1"/>
              <p:nvPr/>
            </p:nvSpPr>
            <p:spPr>
              <a:xfrm>
                <a:off x="3041341" y="2025770"/>
                <a:ext cx="790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b="0" i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0A7FCC-8C02-DB2E-A39B-9C3AA6DDF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41" y="2025770"/>
                <a:ext cx="790858" cy="276999"/>
              </a:xfrm>
              <a:prstGeom prst="rect">
                <a:avLst/>
              </a:prstGeom>
              <a:blipFill>
                <a:blip r:embed="rId9"/>
                <a:stretch>
                  <a:fillRect l="-6154" r="-5385" b="-869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6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701B-3D6F-2898-0436-0B68F0D3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time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7812-8A15-2927-5073-F077F72C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3954"/>
            <a:ext cx="3762207" cy="3941396"/>
          </a:xfrm>
        </p:spPr>
        <p:txBody>
          <a:bodyPr/>
          <a:lstStyle/>
          <a:p>
            <a:r>
              <a:rPr lang="en-US" dirty="0"/>
              <a:t>Runs in under 5 minutes</a:t>
            </a:r>
          </a:p>
          <a:p>
            <a:r>
              <a:rPr lang="en-US" dirty="0"/>
              <a:t>Uses under 10 MB of RAM</a:t>
            </a:r>
          </a:p>
          <a:p>
            <a:r>
              <a:rPr lang="en-US" dirty="0"/>
              <a:t>Executable has 440 KB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4E256-3660-0F02-6976-1C70223D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3BDA-A59F-42E5-8A50-1035F636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20399-12CF-B7C8-7153-53282282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D23E8B-1A75-501C-ADD0-55252C8B0EB6}"/>
              </a:ext>
            </a:extLst>
          </p:cNvPr>
          <p:cNvGrpSpPr/>
          <p:nvPr/>
        </p:nvGrpSpPr>
        <p:grpSpPr>
          <a:xfrm>
            <a:off x="4419599" y="1912034"/>
            <a:ext cx="7044441" cy="3801950"/>
            <a:chOff x="2169330" y="1912101"/>
            <a:chExt cx="7853340" cy="4133098"/>
          </a:xfrm>
        </p:grpSpPr>
        <p:pic>
          <p:nvPicPr>
            <p:cNvPr id="8" name="Content Placeholder 7">
              <a:extLst>
                <a:ext uri="{FF2B5EF4-FFF2-40B4-BE49-F238E27FC236}">
                  <a16:creationId xmlns:a16="http://schemas.microsoft.com/office/drawing/2014/main" id="{76CEC63A-67FA-6D0F-0CA0-F589E5D7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9330" y="1912101"/>
              <a:ext cx="7853340" cy="41330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156E4D-6146-1DCB-E13C-7654E5C95996}"/>
                    </a:ext>
                  </a:extLst>
                </p:cNvPr>
                <p:cNvSpPr txBox="1"/>
                <p:nvPr/>
              </p:nvSpPr>
              <p:spPr>
                <a:xfrm>
                  <a:off x="2768600" y="5029200"/>
                  <a:ext cx="66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7156E4D-6146-1DCB-E13C-7654E5C95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600" y="5029200"/>
                  <a:ext cx="66261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265" r="-13265" b="-19048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0B65D2-D892-2B44-9380-84F77D627313}"/>
                    </a:ext>
                  </a:extLst>
                </p:cNvPr>
                <p:cNvSpPr txBox="1"/>
                <p:nvPr/>
              </p:nvSpPr>
              <p:spPr>
                <a:xfrm>
                  <a:off x="3778250" y="4738300"/>
                  <a:ext cx="7908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0B65D2-D892-2B44-9380-84F77D627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250" y="4738300"/>
                  <a:ext cx="79085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069" r="-12931" b="-19048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E27ADD-72A2-67D2-2EC5-136B52AED7A1}"/>
                    </a:ext>
                  </a:extLst>
                </p:cNvPr>
                <p:cNvSpPr txBox="1"/>
                <p:nvPr/>
              </p:nvSpPr>
              <p:spPr>
                <a:xfrm>
                  <a:off x="4813300" y="4599800"/>
                  <a:ext cx="7908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E27ADD-72A2-67D2-2EC5-136B52AED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300" y="4599800"/>
                  <a:ext cx="79085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207" r="-13793" b="-19048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33495-C8C7-7143-B01C-426D3FF66CE1}"/>
                    </a:ext>
                  </a:extLst>
                </p:cNvPr>
                <p:cNvSpPr txBox="1"/>
                <p:nvPr/>
              </p:nvSpPr>
              <p:spPr>
                <a:xfrm>
                  <a:off x="5854700" y="4079100"/>
                  <a:ext cx="7908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=20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33495-C8C7-7143-B01C-426D3FF66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4700" y="4079100"/>
                  <a:ext cx="79085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111" r="-12821" b="-19512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BCED538-2288-12F1-BBE1-67B0E4321242}"/>
                    </a:ext>
                  </a:extLst>
                </p:cNvPr>
                <p:cNvSpPr txBox="1"/>
                <p:nvPr/>
              </p:nvSpPr>
              <p:spPr>
                <a:xfrm>
                  <a:off x="6915150" y="3722737"/>
                  <a:ext cx="7908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=25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BCED538-2288-12F1-BBE1-67B0E4321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150" y="3722737"/>
                  <a:ext cx="7908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1111" r="-12821" b="-19048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962DB1-7AEE-B952-9F60-28616A85B007}"/>
                    </a:ext>
                  </a:extLst>
                </p:cNvPr>
                <p:cNvSpPr txBox="1"/>
                <p:nvPr/>
              </p:nvSpPr>
              <p:spPr>
                <a:xfrm>
                  <a:off x="7969250" y="2523350"/>
                  <a:ext cx="7908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0962DB1-7AEE-B952-9F60-28616A85B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250" y="2523350"/>
                  <a:ext cx="79085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111" r="-12821" b="-16667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62FA62F-966A-EA93-F926-920511CBE754}"/>
                    </a:ext>
                  </a:extLst>
                </p:cNvPr>
                <p:cNvSpPr txBox="1"/>
                <p:nvPr/>
              </p:nvSpPr>
              <p:spPr>
                <a:xfrm>
                  <a:off x="9031808" y="1985139"/>
                  <a:ext cx="7908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=35</m:t>
                        </m:r>
                      </m:oMath>
                    </m:oMathPara>
                  </a14:m>
                  <a:endParaRPr lang="hr-HR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62FA62F-966A-EA93-F926-920511CBE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1808" y="1985139"/>
                  <a:ext cx="7908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069" r="-13793" b="-21951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1659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3E3B-FBFC-6A52-CD9A-9A1AC1EB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  <a:endParaRPr lang="hr-HR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64CC275-7C55-5B2E-82FD-BB269E3F6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543910"/>
              </p:ext>
            </p:extLst>
          </p:nvPr>
        </p:nvGraphicFramePr>
        <p:xfrm>
          <a:off x="581192" y="1786304"/>
          <a:ext cx="11029615" cy="394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70B0-4BE1-738C-943E-830ACF6E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63F6-AC0F-B305-11D0-2C818E1B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8A840-6431-1D43-0BFC-FC32E0BC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9968-45AF-D491-5BD6-94BBB244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B3C1-9764-C1A2-0D31-1AD4BDDC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[1] K. T. Weber and R. Yadav, “Spatiotemporal Trends in Wildfires across the Western United States (1950-2019),” </a:t>
            </a:r>
            <a:r>
              <a:rPr lang="en-US" sz="1800" i="1" dirty="0"/>
              <a:t>Remote Sensing</a:t>
            </a:r>
            <a:r>
              <a:rPr lang="en-US" sz="1800" dirty="0"/>
              <a:t>, vol. 12, no. 18, 2020. </a:t>
            </a:r>
          </a:p>
          <a:p>
            <a:pPr marL="0" indent="0">
              <a:buNone/>
            </a:pPr>
            <a:r>
              <a:rPr lang="en-US" sz="1800" dirty="0"/>
              <a:t>[2] </a:t>
            </a:r>
            <a:r>
              <a:rPr lang="hr-HR" sz="1800" dirty="0"/>
              <a:t>Viking Air, </a:t>
            </a:r>
            <a:r>
              <a:rPr lang="en-US" sz="1800" dirty="0"/>
              <a:t>“</a:t>
            </a:r>
            <a:r>
              <a:rPr lang="hr-HR" sz="1800" dirty="0"/>
              <a:t>Viking’s Aerial Firefighter </a:t>
            </a:r>
            <a:r>
              <a:rPr lang="en-US" sz="1800" dirty="0"/>
              <a:t>– </a:t>
            </a:r>
            <a:r>
              <a:rPr lang="hr-HR" sz="1800" dirty="0"/>
              <a:t>Firefighting Technique.</a:t>
            </a:r>
            <a:r>
              <a:rPr lang="en-US" sz="1800" dirty="0"/>
              <a:t>” https://aerialfirefighter.vikingair.com/firefighting/firefighting-technique</a:t>
            </a:r>
            <a:r>
              <a:rPr lang="hr-HR" sz="1800" dirty="0"/>
              <a:t>. Accessed</a:t>
            </a:r>
            <a:r>
              <a:rPr lang="en-US" sz="1800" dirty="0"/>
              <a:t> on</a:t>
            </a:r>
            <a:r>
              <a:rPr lang="hr-HR" sz="1800" dirty="0"/>
              <a:t>: 2022-06-18.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D60B2-C0BD-DF0B-72D7-DB520D64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7BF32-4CCD-B67D-9E68-0252F3A5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2E748-E9FF-43E3-2873-7B8F1F2B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5C1B-122E-3365-065C-38ABBCFE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hr-H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3FDDA-0C33-E820-7E3E-A68AB5BF2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033954"/>
                <a:ext cx="6675789" cy="3941396"/>
              </a:xfrm>
            </p:spPr>
            <p:txBody>
              <a:bodyPr/>
              <a:lstStyle/>
              <a:p>
                <a:r>
                  <a:rPr lang="en-US" dirty="0"/>
                  <a:t>Increase in the annual total area burned</a:t>
                </a:r>
              </a:p>
              <a:p>
                <a:r>
                  <a:rPr lang="en-US" dirty="0"/>
                  <a:t>Wildfire near Málaga, Spain</a:t>
                </a:r>
              </a:p>
              <a:p>
                <a:pPr lvl="1"/>
                <a:r>
                  <a:rPr lang="en-US" dirty="0"/>
                  <a:t>September 2021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burned</a:t>
                </a:r>
              </a:p>
              <a:p>
                <a:pPr lvl="1"/>
                <a:r>
                  <a:rPr lang="en-US" dirty="0"/>
                  <a:t>51 aerial resources active in one day</a:t>
                </a:r>
              </a:p>
              <a:p>
                <a:r>
                  <a:rPr lang="en-US" dirty="0"/>
                  <a:t>Scalable scheduling algorithms are required</a:t>
                </a:r>
                <a:endParaRPr lang="hr-HR" dirty="0"/>
              </a:p>
              <a:p>
                <a:pPr lvl="1"/>
                <a:r>
                  <a:rPr lang="en-US" dirty="0"/>
                  <a:t>Integer linear programming (ILP) models</a:t>
                </a:r>
              </a:p>
              <a:p>
                <a:pPr lvl="2"/>
                <a:r>
                  <a:rPr lang="en-US" dirty="0"/>
                  <a:t>Too slow, but can find optimal solutions</a:t>
                </a:r>
              </a:p>
              <a:p>
                <a:pPr lvl="1"/>
                <a:r>
                  <a:rPr lang="en-US" dirty="0"/>
                  <a:t>Model designed by prof. Nina Skorin-Kapov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3FDDA-0C33-E820-7E3E-A68AB5BF2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033954"/>
                <a:ext cx="6675789" cy="3941396"/>
              </a:xfrm>
              <a:blipFill>
                <a:blip r:embed="rId2"/>
                <a:stretch>
                  <a:fillRect l="-457" t="-92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D36A3-CD9F-91AF-6268-2B031B62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95B35-6811-63AB-8438-7677DB3A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961D3-BC86-7F77-7329-A24D177B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99CF8-156A-7CAF-0E29-964962F388E1}"/>
              </a:ext>
            </a:extLst>
          </p:cNvPr>
          <p:cNvGrpSpPr/>
          <p:nvPr/>
        </p:nvGrpSpPr>
        <p:grpSpPr>
          <a:xfrm>
            <a:off x="7350596" y="2130826"/>
            <a:ext cx="4362489" cy="3226413"/>
            <a:chOff x="7362396" y="2242396"/>
            <a:chExt cx="4362489" cy="3226413"/>
          </a:xfrm>
        </p:grpSpPr>
        <p:pic>
          <p:nvPicPr>
            <p:cNvPr id="8" name="Picture 7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13B1F7C1-E08F-4808-0F56-E7B133336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396" y="2242396"/>
              <a:ext cx="4362489" cy="27647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9C3E94-CB30-9768-275E-D80B69BE38FB}"/>
                </a:ext>
              </a:extLst>
            </p:cNvPr>
            <p:cNvSpPr txBox="1"/>
            <p:nvPr/>
          </p:nvSpPr>
          <p:spPr>
            <a:xfrm>
              <a:off x="7895019" y="5007144"/>
              <a:ext cx="3736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/>
                <a:t>The annual total area burned in the western United States between 1950 and 2019 [1]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58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8E9E-A88B-4CAF-AEAF-D6272F9D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938947"/>
            <a:ext cx="11029616" cy="980106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FAFE2-2349-493B-B64F-AAB9D272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8575F-CE3B-4D48-87BC-FD56991B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C798-FFF7-4FD3-9B01-EDE660522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9E0A3-B4DE-9800-9399-A37D2FC20F46}"/>
              </a:ext>
            </a:extLst>
          </p:cNvPr>
          <p:cNvSpPr txBox="1"/>
          <p:nvPr/>
        </p:nvSpPr>
        <p:spPr>
          <a:xfrm>
            <a:off x="3172869" y="4383220"/>
            <a:ext cx="584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github.com/LMesaric/MSc-Thesis-FER-2022</a:t>
            </a:r>
          </a:p>
        </p:txBody>
      </p:sp>
    </p:spTree>
    <p:extLst>
      <p:ext uri="{BB962C8B-B14F-4D97-AF65-F5344CB8AC3E}">
        <p14:creationId xmlns:p14="http://schemas.microsoft.com/office/powerpoint/2010/main" val="24507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2A7C-672D-BB03-30E1-D447542E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D19F-26B1-2F70-032C-25FEC482E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3954"/>
            <a:ext cx="6450447" cy="4389960"/>
          </a:xfrm>
        </p:spPr>
        <p:txBody>
          <a:bodyPr>
            <a:normAutofit/>
          </a:bodyPr>
          <a:lstStyle/>
          <a:p>
            <a:r>
              <a:rPr lang="en-US" dirty="0"/>
              <a:t>Discrete time – 45 slots of 20-minute intervals</a:t>
            </a:r>
          </a:p>
          <a:p>
            <a:r>
              <a:rPr lang="hr-HR" dirty="0"/>
              <a:t>Multiple f</a:t>
            </a:r>
            <a:r>
              <a:rPr lang="en-US" dirty="0"/>
              <a:t>ire fronts</a:t>
            </a:r>
          </a:p>
          <a:p>
            <a:r>
              <a:rPr lang="en-US" dirty="0"/>
              <a:t>Helicopters and airplanes</a:t>
            </a:r>
          </a:p>
          <a:p>
            <a:pPr lvl="1"/>
            <a:r>
              <a:rPr lang="en-US" dirty="0"/>
              <a:t>Capacity, availability, drops per hour, rest time, etc.</a:t>
            </a:r>
          </a:p>
          <a:p>
            <a:r>
              <a:rPr lang="en-US" dirty="0"/>
              <a:t>Attempt to meet the target water content</a:t>
            </a:r>
          </a:p>
          <a:p>
            <a:endParaRPr lang="en-US" dirty="0"/>
          </a:p>
          <a:p>
            <a:r>
              <a:rPr lang="en-US" dirty="0"/>
              <a:t>Large-scale wildfires</a:t>
            </a:r>
          </a:p>
          <a:p>
            <a:pPr lvl="1"/>
            <a:r>
              <a:rPr lang="en-US" dirty="0"/>
              <a:t>More than 20 resources</a:t>
            </a:r>
          </a:p>
          <a:p>
            <a:pPr lvl="1"/>
            <a:r>
              <a:rPr lang="en-US" dirty="0"/>
              <a:t>Lasting several days</a:t>
            </a:r>
          </a:p>
          <a:p>
            <a:r>
              <a:rPr lang="en-US" dirty="0"/>
              <a:t>Obey Spanish regulation of civil aviation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46EF-F53C-7A70-2DED-5BC0997C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6EC2-4695-DE40-F8CA-58817268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31959-6CB6-5CA9-5C44-677C03AA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994E9A-D40E-0965-EF23-3039576B6809}"/>
              </a:ext>
            </a:extLst>
          </p:cNvPr>
          <p:cNvGrpSpPr/>
          <p:nvPr/>
        </p:nvGrpSpPr>
        <p:grpSpPr>
          <a:xfrm>
            <a:off x="7234291" y="3810922"/>
            <a:ext cx="4178495" cy="2438877"/>
            <a:chOff x="2087905" y="2546266"/>
            <a:chExt cx="4178495" cy="24388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9A974F-30B6-7451-068A-62AD9E29198B}"/>
                </a:ext>
              </a:extLst>
            </p:cNvPr>
            <p:cNvSpPr txBox="1"/>
            <p:nvPr/>
          </p:nvSpPr>
          <p:spPr>
            <a:xfrm>
              <a:off x="2309026" y="4523478"/>
              <a:ext cx="3736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nivers" panose="020B0502020104020203"/>
                  <a:ea typeface="+mn-ea"/>
                  <a:cs typeface="+mn-cs"/>
                </a:rPr>
                <a:t>A flight path which includes takeoff and repeated filling and dropping of water [2]</a:t>
              </a:r>
            </a:p>
          </p:txBody>
        </p:sp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2799B379-677C-3C05-E42A-8C57CC13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905" y="2546266"/>
              <a:ext cx="4178495" cy="19855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D160F61A-1F13-4292-EBE1-F52B725B8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0419" y="2033954"/>
                <a:ext cx="4541521" cy="16255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Output:</a:t>
                </a:r>
              </a:p>
              <a:p>
                <a:pPr lvl="1"/>
                <a:r>
                  <a:rPr lang="en-US" dirty="0"/>
                  <a:t>Flight schedule for one day</a:t>
                </a:r>
              </a:p>
              <a:p>
                <a:pPr lvl="1"/>
                <a:r>
                  <a:rPr lang="hr-HR" dirty="0"/>
                  <a:t>S</a:t>
                </a:r>
                <a:r>
                  <a:rPr lang="en-US" dirty="0"/>
                  <a:t>et of takeoffs: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hr-HR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sup>
                    </m:sSup>
                  </m:oMath>
                </a14:m>
                <a:r>
                  <a:rPr lang="en-US" dirty="0"/>
                  <a:t> valid solutions</a:t>
                </a:r>
                <a:endParaRPr lang="hr-HR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D160F61A-1F13-4292-EBE1-F52B725B8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19" y="2033954"/>
                <a:ext cx="4541521" cy="1625520"/>
              </a:xfrm>
              <a:prstGeom prst="rect">
                <a:avLst/>
              </a:prstGeom>
              <a:blipFill>
                <a:blip r:embed="rId3"/>
                <a:stretch>
                  <a:fillRect l="-671" t="-2256" b="-601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21F7-F28C-53B8-3C36-070C0326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Examples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614A-A48C-6A47-7872-B7D502E1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3954"/>
            <a:ext cx="6002488" cy="2396461"/>
          </a:xfrm>
        </p:spPr>
        <p:txBody>
          <a:bodyPr/>
          <a:lstStyle/>
          <a:p>
            <a:r>
              <a:rPr lang="en-US" dirty="0"/>
              <a:t>Helicopters and airplanes cannot fly at the same front at the same time</a:t>
            </a:r>
          </a:p>
          <a:p>
            <a:pPr lvl="1"/>
            <a:r>
              <a:rPr lang="en-US" dirty="0"/>
              <a:t>Different flight paths</a:t>
            </a:r>
          </a:p>
          <a:p>
            <a:r>
              <a:rPr lang="en-US" dirty="0"/>
              <a:t>Airplanes cannot be assigned to some fronts</a:t>
            </a:r>
          </a:p>
          <a:p>
            <a:pPr lvl="1"/>
            <a:r>
              <a:rPr lang="en-US" dirty="0"/>
              <a:t>Inaccessible water refilling points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2C4FF-9728-CCD4-7AC7-F8DB5F54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E0D6-68E9-2366-847D-D1CBD31F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5667-40AA-5839-3F92-1E73AC0B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558E6F-FB4D-33F7-CE94-75C14C1CD62D}"/>
              </a:ext>
            </a:extLst>
          </p:cNvPr>
          <p:cNvGrpSpPr/>
          <p:nvPr/>
        </p:nvGrpSpPr>
        <p:grpSpPr>
          <a:xfrm>
            <a:off x="8306292" y="1192209"/>
            <a:ext cx="2587083" cy="5053897"/>
            <a:chOff x="8306292" y="1192209"/>
            <a:chExt cx="2587083" cy="50538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76BB9DD-0022-F177-2837-D52746BD2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9831" y="1192209"/>
              <a:ext cx="2543544" cy="4521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2A9DC-3229-45B9-B05C-DA329C3EAF13}"/>
                </a:ext>
              </a:extLst>
            </p:cNvPr>
            <p:cNvSpPr txBox="1"/>
            <p:nvPr/>
          </p:nvSpPr>
          <p:spPr>
            <a:xfrm>
              <a:off x="8306292" y="5784441"/>
              <a:ext cx="2587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Photograph by Hustvedt,</a:t>
              </a:r>
              <a:br>
                <a:rPr lang="en-US" sz="1200" dirty="0"/>
              </a:br>
              <a:r>
                <a:rPr lang="en-US" sz="1200" dirty="0">
                  <a:hlinkClick r:id="rId3"/>
                </a:rPr>
                <a:t>CC BY-SA 3.0</a:t>
              </a:r>
              <a:r>
                <a:rPr lang="en-US" sz="1200" dirty="0"/>
                <a:t> license</a:t>
              </a:r>
              <a:endParaRPr lang="hr-HR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987750-6FCB-D13D-0B60-143F077DEE07}"/>
              </a:ext>
            </a:extLst>
          </p:cNvPr>
          <p:cNvGrpSpPr/>
          <p:nvPr/>
        </p:nvGrpSpPr>
        <p:grpSpPr>
          <a:xfrm>
            <a:off x="968691" y="4187953"/>
            <a:ext cx="6142211" cy="2058153"/>
            <a:chOff x="1255581" y="4187953"/>
            <a:chExt cx="6142211" cy="2058153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4C4E6B88-CCF7-ABD9-1E3A-A49D4426E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69693" y="4187953"/>
              <a:ext cx="4513988" cy="17167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2A3EBA-1749-7D6A-9C94-36FB5A2B474B}"/>
                </a:ext>
              </a:extLst>
            </p:cNvPr>
            <p:cNvSpPr txBox="1"/>
            <p:nvPr/>
          </p:nvSpPr>
          <p:spPr>
            <a:xfrm>
              <a:off x="1255581" y="5969107"/>
              <a:ext cx="6142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An illustration of water scooping by an amphibious aircraft 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7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WO">
            <a:extLst>
              <a:ext uri="{FF2B5EF4-FFF2-40B4-BE49-F238E27FC236}">
                <a16:creationId xmlns:a16="http://schemas.microsoft.com/office/drawing/2014/main" id="{14945865-6359-79D8-E683-8138959C95C6}"/>
              </a:ext>
            </a:extLst>
          </p:cNvPr>
          <p:cNvSpPr/>
          <p:nvPr/>
        </p:nvSpPr>
        <p:spPr>
          <a:xfrm>
            <a:off x="4107610" y="3679617"/>
            <a:ext cx="467942" cy="372756"/>
          </a:xfrm>
          <a:prstGeom prst="roundRect">
            <a:avLst/>
          </a:prstGeom>
          <a:solidFill>
            <a:srgbClr val="C2C7CC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3" name="Z">
            <a:extLst>
              <a:ext uri="{FF2B5EF4-FFF2-40B4-BE49-F238E27FC236}">
                <a16:creationId xmlns:a16="http://schemas.microsoft.com/office/drawing/2014/main" id="{4ADC3B30-6A4F-6E41-3D1F-9388A6571499}"/>
              </a:ext>
            </a:extLst>
          </p:cNvPr>
          <p:cNvSpPr/>
          <p:nvPr/>
        </p:nvSpPr>
        <p:spPr>
          <a:xfrm>
            <a:off x="3161291" y="3696641"/>
            <a:ext cx="283306" cy="3598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4" name="WSN">
            <a:extLst>
              <a:ext uri="{FF2B5EF4-FFF2-40B4-BE49-F238E27FC236}">
                <a16:creationId xmlns:a16="http://schemas.microsoft.com/office/drawing/2014/main" id="{41C1BF14-8BE7-9401-4873-8065E735326C}"/>
              </a:ext>
            </a:extLst>
          </p:cNvPr>
          <p:cNvSpPr/>
          <p:nvPr/>
        </p:nvSpPr>
        <p:spPr>
          <a:xfrm>
            <a:off x="1942013" y="3697646"/>
            <a:ext cx="564622" cy="346803"/>
          </a:xfrm>
          <a:prstGeom prst="roundRect">
            <a:avLst/>
          </a:prstGeom>
          <a:solidFill>
            <a:srgbClr val="999DC7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WSN">
            <a:extLst>
              <a:ext uri="{FF2B5EF4-FFF2-40B4-BE49-F238E27FC236}">
                <a16:creationId xmlns:a16="http://schemas.microsoft.com/office/drawing/2014/main" id="{0EAD3E1C-171A-FC22-5391-495655733DFA}"/>
              </a:ext>
            </a:extLst>
          </p:cNvPr>
          <p:cNvSpPr/>
          <p:nvPr/>
        </p:nvSpPr>
        <p:spPr>
          <a:xfrm>
            <a:off x="6265257" y="2068441"/>
            <a:ext cx="1072332" cy="346803"/>
          </a:xfrm>
          <a:prstGeom prst="roundRect">
            <a:avLst/>
          </a:prstGeom>
          <a:solidFill>
            <a:srgbClr val="999DC7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9" name="Z">
            <a:extLst>
              <a:ext uri="{FF2B5EF4-FFF2-40B4-BE49-F238E27FC236}">
                <a16:creationId xmlns:a16="http://schemas.microsoft.com/office/drawing/2014/main" id="{F5222175-E773-7519-869D-453DEE3626F3}"/>
              </a:ext>
            </a:extLst>
          </p:cNvPr>
          <p:cNvSpPr/>
          <p:nvPr/>
        </p:nvSpPr>
        <p:spPr>
          <a:xfrm>
            <a:off x="5589122" y="2509888"/>
            <a:ext cx="773578" cy="35986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0" name="WO">
            <a:extLst>
              <a:ext uri="{FF2B5EF4-FFF2-40B4-BE49-F238E27FC236}">
                <a16:creationId xmlns:a16="http://schemas.microsoft.com/office/drawing/2014/main" id="{E1A2F42C-275C-B707-EF67-DC4D0DD1E876}"/>
              </a:ext>
            </a:extLst>
          </p:cNvPr>
          <p:cNvSpPr/>
          <p:nvPr/>
        </p:nvSpPr>
        <p:spPr>
          <a:xfrm>
            <a:off x="5074120" y="2935315"/>
            <a:ext cx="976159" cy="372756"/>
          </a:xfrm>
          <a:prstGeom prst="roundRect">
            <a:avLst/>
          </a:prstGeom>
          <a:solidFill>
            <a:srgbClr val="C2C7CC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6A740-BAED-20BA-ADBF-3825EB69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65BF8-E4D9-3FB3-B9E0-B86E2DCF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7B301-299B-F966-C65C-1E1B9590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E9EA-8060-83B6-84ED-129CE3A4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ECA6EF-18A0-3997-7FB0-E3F8039CEACB}"/>
              </a:ext>
            </a:extLst>
          </p:cNvPr>
          <p:cNvGrpSpPr/>
          <p:nvPr/>
        </p:nvGrpSpPr>
        <p:grpSpPr>
          <a:xfrm>
            <a:off x="7605951" y="2033954"/>
            <a:ext cx="3569655" cy="2128889"/>
            <a:chOff x="7747536" y="1676195"/>
            <a:chExt cx="3569655" cy="2128889"/>
          </a:xfrm>
        </p:grpSpPr>
        <p:sp>
          <p:nvSpPr>
            <p:cNvPr id="30" name="WSN">
              <a:extLst>
                <a:ext uri="{FF2B5EF4-FFF2-40B4-BE49-F238E27FC236}">
                  <a16:creationId xmlns:a16="http://schemas.microsoft.com/office/drawing/2014/main" id="{DD052EE1-10AF-730F-027A-CF39A5EC0331}"/>
                </a:ext>
              </a:extLst>
            </p:cNvPr>
            <p:cNvSpPr/>
            <p:nvPr/>
          </p:nvSpPr>
          <p:spPr>
            <a:xfrm>
              <a:off x="10115950" y="3458281"/>
              <a:ext cx="1201241" cy="346803"/>
            </a:xfrm>
            <a:prstGeom prst="roundRect">
              <a:avLst/>
            </a:prstGeom>
            <a:solidFill>
              <a:srgbClr val="999DC7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28F34CF-C5B3-3A40-4C98-A8692D382823}"/>
                </a:ext>
              </a:extLst>
            </p:cNvPr>
            <p:cNvGrpSpPr/>
            <p:nvPr/>
          </p:nvGrpSpPr>
          <p:grpSpPr>
            <a:xfrm>
              <a:off x="7747536" y="2033954"/>
              <a:ext cx="3553280" cy="1728285"/>
              <a:chOff x="7747536" y="2033954"/>
              <a:chExt cx="3553280" cy="1728285"/>
            </a:xfrm>
          </p:grpSpPr>
          <p:sp>
            <p:nvSpPr>
              <p:cNvPr id="28" name="WSN">
                <a:extLst>
                  <a:ext uri="{FF2B5EF4-FFF2-40B4-BE49-F238E27FC236}">
                    <a16:creationId xmlns:a16="http://schemas.microsoft.com/office/drawing/2014/main" id="{A07D0D74-8333-2C8C-2884-AB088EF61882}"/>
                  </a:ext>
                </a:extLst>
              </p:cNvPr>
              <p:cNvSpPr/>
              <p:nvPr/>
            </p:nvSpPr>
            <p:spPr>
              <a:xfrm>
                <a:off x="10232474" y="2522827"/>
                <a:ext cx="510251" cy="358160"/>
              </a:xfrm>
              <a:prstGeom prst="roundRect">
                <a:avLst/>
              </a:prstGeom>
              <a:solidFill>
                <a:srgbClr val="999DC7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E3F38A0-BB48-F29D-DECD-ED73591D000F}"/>
                  </a:ext>
                </a:extLst>
              </p:cNvPr>
              <p:cNvGrpSpPr/>
              <p:nvPr/>
            </p:nvGrpSpPr>
            <p:grpSpPr>
              <a:xfrm>
                <a:off x="7747536" y="2033954"/>
                <a:ext cx="3553280" cy="1728285"/>
                <a:chOff x="7605951" y="2884783"/>
                <a:chExt cx="3553280" cy="1728285"/>
              </a:xfrm>
            </p:grpSpPr>
            <p:sp>
              <p:nvSpPr>
                <p:cNvPr id="22" name="WSN">
                  <a:extLst>
                    <a:ext uri="{FF2B5EF4-FFF2-40B4-BE49-F238E27FC236}">
                      <a16:creationId xmlns:a16="http://schemas.microsoft.com/office/drawing/2014/main" id="{C4DC178B-59C0-9714-B9F9-1A9C5F81A8F6}"/>
                    </a:ext>
                  </a:extLst>
                </p:cNvPr>
                <p:cNvSpPr/>
                <p:nvPr/>
              </p:nvSpPr>
              <p:spPr>
                <a:xfrm>
                  <a:off x="10665053" y="2895449"/>
                  <a:ext cx="401156" cy="289069"/>
                </a:xfrm>
                <a:prstGeom prst="roundRect">
                  <a:avLst/>
                </a:prstGeom>
                <a:solidFill>
                  <a:srgbClr val="999DC7">
                    <a:alpha val="49804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r-HR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75FD91B-75F7-7A70-1206-8E1E5ABC9C98}"/>
                    </a:ext>
                  </a:extLst>
                </p:cNvPr>
                <p:cNvGrpSpPr/>
                <p:nvPr/>
              </p:nvGrpSpPr>
              <p:grpSpPr>
                <a:xfrm>
                  <a:off x="7605951" y="2884783"/>
                  <a:ext cx="3553280" cy="1728285"/>
                  <a:chOff x="7769450" y="2300747"/>
                  <a:chExt cx="3553280" cy="1728285"/>
                </a:xfrm>
              </p:grpSpPr>
              <p:sp>
                <p:nvSpPr>
                  <p:cNvPr id="20" name="Z">
                    <a:extLst>
                      <a:ext uri="{FF2B5EF4-FFF2-40B4-BE49-F238E27FC236}">
                        <a16:creationId xmlns:a16="http://schemas.microsoft.com/office/drawing/2014/main" id="{0E7726D5-0758-6FB4-5F81-681B10264C9D}"/>
                      </a:ext>
                    </a:extLst>
                  </p:cNvPr>
                  <p:cNvSpPr/>
                  <p:nvPr/>
                </p:nvSpPr>
                <p:spPr>
                  <a:xfrm>
                    <a:off x="10450750" y="3334458"/>
                    <a:ext cx="871980" cy="359860"/>
                  </a:xfrm>
                  <a:prstGeom prst="round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hr-HR"/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9416B993-0010-8474-4BD5-D00DCE11BAB5}"/>
                      </a:ext>
                    </a:extLst>
                  </p:cNvPr>
                  <p:cNvGrpSpPr/>
                  <p:nvPr/>
                </p:nvGrpSpPr>
                <p:grpSpPr>
                  <a:xfrm>
                    <a:off x="7769450" y="2300747"/>
                    <a:ext cx="3553280" cy="1728285"/>
                    <a:chOff x="7769450" y="2300747"/>
                    <a:chExt cx="3553280" cy="1728285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5B6EC45-7DC9-3308-AB65-CFBDC59AE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69450" y="2300747"/>
                      <a:ext cx="3553280" cy="1728285"/>
                      <a:chOff x="7757651" y="2554420"/>
                      <a:chExt cx="3553280" cy="1728285"/>
                    </a:xfrm>
                  </p:grpSpPr>
                  <p:grpSp>
                    <p:nvGrpSpPr>
                      <p:cNvPr id="16" name="Group 15">
                        <a:extLst>
                          <a:ext uri="{FF2B5EF4-FFF2-40B4-BE49-F238E27FC236}">
                            <a16:creationId xmlns:a16="http://schemas.microsoft.com/office/drawing/2014/main" id="{8515BA41-6240-24F1-C023-0E4BFA4056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57651" y="2554420"/>
                        <a:ext cx="3553280" cy="831809"/>
                        <a:chOff x="7757651" y="2554420"/>
                        <a:chExt cx="3553280" cy="831809"/>
                      </a:xfrm>
                    </p:grpSpPr>
                    <p:sp>
                      <p:nvSpPr>
                        <p:cNvPr id="11" name="WO">
                          <a:extLst>
                            <a:ext uri="{FF2B5EF4-FFF2-40B4-BE49-F238E27FC236}">
                              <a16:creationId xmlns:a16="http://schemas.microsoft.com/office/drawing/2014/main" id="{4D386598-0A34-8D42-EEAB-C9C16CE50B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49898" y="2554420"/>
                          <a:ext cx="743320" cy="831809"/>
                        </a:xfrm>
                        <a:prstGeom prst="roundRect">
                          <a:avLst/>
                        </a:prstGeom>
                        <a:solidFill>
                          <a:srgbClr val="C2C7CC">
                            <a:alpha val="49804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hr-HR"/>
                        </a:p>
                      </p:txBody>
                    </p:sp>
                    <p:sp>
                      <p:nvSpPr>
                        <p:cNvPr id="9" name="Z">
                          <a:extLst>
                            <a:ext uri="{FF2B5EF4-FFF2-40B4-BE49-F238E27FC236}">
                              <a16:creationId xmlns:a16="http://schemas.microsoft.com/office/drawing/2014/main" id="{5B52E617-4B16-9619-CFE7-2DBE6CE3B2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306174" y="3079463"/>
                          <a:ext cx="401156" cy="289069"/>
                        </a:xfrm>
                        <a:prstGeom prst="roundRect">
                          <a:avLst/>
                        </a:prstGeom>
                        <a:solidFill>
                          <a:srgbClr val="A59B6F">
                            <a:alpha val="49804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hr-HR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6489D484-B878-6506-BF1A-6D530185665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757651" y="2578018"/>
                              <a:ext cx="3553280" cy="73815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hr-H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hr-H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hr-H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=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hr-H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 2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 0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−3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 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d>
                                  </m:oMath>
                                </m:oMathPara>
                              </a14:m>
                              <a:endParaRPr lang="hr-HR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6489D484-B878-6506-BF1A-6D530185665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757651" y="2578018"/>
                              <a:ext cx="3553280" cy="738151"/>
                            </a:xfrm>
                            <a:prstGeom prst="rect">
                              <a:avLst/>
                            </a:prstGeom>
                            <a:blipFill>
                              <a:blip r:embed="rId2"/>
                              <a:stretch>
                                <a:fillRect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r-HR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15" name="Group 14">
                        <a:extLst>
                          <a:ext uri="{FF2B5EF4-FFF2-40B4-BE49-F238E27FC236}">
                            <a16:creationId xmlns:a16="http://schemas.microsoft.com/office/drawing/2014/main" id="{1E2934E0-0AF1-4728-9350-ABB9A67743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93922" y="3589025"/>
                        <a:ext cx="1067069" cy="372756"/>
                        <a:chOff x="8889583" y="3589027"/>
                        <a:chExt cx="1067069" cy="372756"/>
                      </a:xfrm>
                    </p:grpSpPr>
                    <p:sp>
                      <p:nvSpPr>
                        <p:cNvPr id="12" name="WO">
                          <a:extLst>
                            <a:ext uri="{FF2B5EF4-FFF2-40B4-BE49-F238E27FC236}">
                              <a16:creationId xmlns:a16="http://schemas.microsoft.com/office/drawing/2014/main" id="{4EDA7A92-1EA0-CFA7-9F91-0DD188D711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>
                        <a:xfrm>
                          <a:off x="8889583" y="3589027"/>
                          <a:ext cx="1067069" cy="372756"/>
                        </a:xfrm>
                        <a:prstGeom prst="roundRect">
                          <a:avLst/>
                        </a:prstGeom>
                        <a:solidFill>
                          <a:srgbClr val="C2C7CC">
                            <a:alpha val="49804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hr-HR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" name="TextBox 9">
                              <a:extLst>
                                <a:ext uri="{FF2B5EF4-FFF2-40B4-BE49-F238E27FC236}">
                                  <a16:creationId xmlns:a16="http://schemas.microsoft.com/office/drawing/2014/main" id="{1B4AEE53-F7C2-455B-5C37-7042675F90C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930344" y="3637589"/>
                              <a:ext cx="1002710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=14</m:t>
                                    </m:r>
                                  </m:oMath>
                                </m:oMathPara>
                              </a14:m>
                              <a:endParaRPr lang="hr-HR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" name="TextBox 9">
                              <a:extLst>
                                <a:ext uri="{FF2B5EF4-FFF2-40B4-BE49-F238E27FC236}">
                                  <a16:creationId xmlns:a16="http://schemas.microsoft.com/office/drawing/2014/main" id="{1B4AEE53-F7C2-455B-5C37-7042675F90C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8930344" y="3637589"/>
                              <a:ext cx="1002710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3"/>
                              <a:stretch>
                                <a:fillRect l="-4242" r="-4848" b="-1111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hr-HR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4" name="TextBox 13">
                            <a:extLst>
                              <a:ext uri="{FF2B5EF4-FFF2-40B4-BE49-F238E27FC236}">
                                <a16:creationId xmlns:a16="http://schemas.microsoft.com/office/drawing/2014/main" id="{89A0250C-E6BD-0A38-D19D-64DE9DF35EE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181148" y="4005706"/>
                            <a:ext cx="1119602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=−5</m:t>
                                  </m:r>
                                </m:oMath>
                              </m:oMathPara>
                            </a14:m>
                            <a:endParaRPr lang="hr-HR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4" name="TextBox 13">
                            <a:extLst>
                              <a:ext uri="{FF2B5EF4-FFF2-40B4-BE49-F238E27FC236}">
                                <a16:creationId xmlns:a16="http://schemas.microsoft.com/office/drawing/2014/main" id="{89A0250C-E6BD-0A38-D19D-64DE9DF35EE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181148" y="4005706"/>
                            <a:ext cx="1119602" cy="276999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 l="-3804" r="-4348" b="-130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hr-HR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8" name="TextBox 17">
                          <a:extLst>
                            <a:ext uri="{FF2B5EF4-FFF2-40B4-BE49-F238E27FC236}">
                              <a16:creationId xmlns:a16="http://schemas.microsoft.com/office/drawing/2014/main" id="{C6977F39-B4A1-6A7B-94A6-7B1C8A8CAC9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503801" y="3383230"/>
                          <a:ext cx="80874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=−3</m:t>
                                </m:r>
                              </m:oMath>
                            </m:oMathPara>
                          </a14:m>
                          <a:endParaRPr lang="hr-HR" dirty="0"/>
                        </a:p>
                      </p:txBody>
                    </p:sp>
                  </mc:Choice>
                  <mc:Fallback xmlns="">
                    <p:sp>
                      <p:nvSpPr>
                        <p:cNvPr id="18" name="TextBox 17">
                          <a:extLst>
                            <a:ext uri="{FF2B5EF4-FFF2-40B4-BE49-F238E27FC236}">
                              <a16:creationId xmlns:a16="http://schemas.microsoft.com/office/drawing/2014/main" id="{C6977F39-B4A1-6A7B-94A6-7B1C8A8CAC9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503801" y="3383230"/>
                          <a:ext cx="808748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5263" r="-6015" b="-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hr-H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C916E9-B9AF-D31F-4EA9-1D91B96AA30A}"/>
                </a:ext>
              </a:extLst>
            </p:cNvPr>
            <p:cNvSpPr txBox="1"/>
            <p:nvPr/>
          </p:nvSpPr>
          <p:spPr>
            <a:xfrm>
              <a:off x="7828545" y="1676753"/>
              <a:ext cx="94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Targets</a:t>
              </a:r>
              <a:endParaRPr lang="hr-HR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94EBDD-1872-8299-1F2C-A35C01F8ADBD}"/>
                </a:ext>
              </a:extLst>
            </p:cNvPr>
            <p:cNvSpPr txBox="1"/>
            <p:nvPr/>
          </p:nvSpPr>
          <p:spPr>
            <a:xfrm>
              <a:off x="9009440" y="1676753"/>
              <a:ext cx="1026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Dropped</a:t>
              </a:r>
              <a:endParaRPr lang="hr-H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A4B996-AFA2-1F94-29A8-CCBC744EE008}"/>
                </a:ext>
              </a:extLst>
            </p:cNvPr>
            <p:cNvSpPr txBox="1"/>
            <p:nvPr/>
          </p:nvSpPr>
          <p:spPr>
            <a:xfrm>
              <a:off x="10269075" y="1676195"/>
              <a:ext cx="94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Surplus</a:t>
              </a:r>
              <a:endParaRPr lang="hr-H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B76AB825-90DF-D0B3-68E2-9D5C36918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033954"/>
                <a:ext cx="6917209" cy="394139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Maximize the total negative water surplus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Maximize the minimal water surplus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Maximize the total water output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hr-H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r-H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r-H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r-H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𝑊𝑂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continuous flow of water is desired</a:t>
                </a:r>
              </a:p>
              <a:p>
                <a:r>
                  <a:rPr lang="en-US" dirty="0"/>
                  <a:t>Cost is not optimized</a:t>
                </a:r>
              </a:p>
              <a:p>
                <a:pPr lvl="1"/>
                <a:r>
                  <a:rPr lang="en-US" dirty="0"/>
                  <a:t>Handled during the resource allocation phase</a:t>
                </a:r>
                <a:endParaRPr lang="hr-HR" dirty="0"/>
              </a:p>
            </p:txBody>
          </p:sp>
        </mc:Choice>
        <mc:Fallback xmlns="">
          <p:sp>
            <p:nvSpPr>
              <p:cNvPr id="37" name="Content Placeholder 36">
                <a:extLst>
                  <a:ext uri="{FF2B5EF4-FFF2-40B4-BE49-F238E27FC236}">
                    <a16:creationId xmlns:a16="http://schemas.microsoft.com/office/drawing/2014/main" id="{B76AB825-90DF-D0B3-68E2-9D5C3691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033954"/>
                <a:ext cx="6917209" cy="3941396"/>
              </a:xfrm>
              <a:blipFill>
                <a:blip r:embed="rId6"/>
                <a:stretch>
                  <a:fillRect l="-793" t="-92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6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CDA5-879C-17ED-5724-F9FC62CB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Algorithm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0BC4-60A7-3E5F-92B7-1AE0C0C1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3954"/>
            <a:ext cx="11029615" cy="4006985"/>
          </a:xfrm>
        </p:spPr>
        <p:txBody>
          <a:bodyPr>
            <a:normAutofit/>
          </a:bodyPr>
          <a:lstStyle/>
          <a:p>
            <a:r>
              <a:rPr lang="en-US" dirty="0"/>
              <a:t>GRASP</a:t>
            </a:r>
          </a:p>
          <a:p>
            <a:pPr lvl="1"/>
            <a:r>
              <a:rPr lang="en-US" dirty="0"/>
              <a:t>Randomized greedy algorithm</a:t>
            </a:r>
          </a:p>
          <a:p>
            <a:pPr lvl="2"/>
            <a:r>
              <a:rPr lang="en-US" dirty="0"/>
              <a:t>Restricted candidate list (RCL)</a:t>
            </a:r>
          </a:p>
          <a:p>
            <a:pPr lvl="1"/>
            <a:r>
              <a:rPr lang="en-US" dirty="0"/>
              <a:t>Local search</a:t>
            </a:r>
          </a:p>
          <a:p>
            <a:pPr lvl="2"/>
            <a:r>
              <a:rPr lang="en-US" dirty="0"/>
              <a:t>Large neighborhood search</a:t>
            </a:r>
          </a:p>
          <a:p>
            <a:pPr lvl="3"/>
            <a:r>
              <a:rPr lang="en-US" dirty="0"/>
              <a:t>Implicit neighborhood via </a:t>
            </a:r>
            <a:r>
              <a:rPr lang="en-US" i="1" dirty="0"/>
              <a:t>destroy</a:t>
            </a:r>
            <a:r>
              <a:rPr lang="en-US" dirty="0"/>
              <a:t> and </a:t>
            </a:r>
            <a:r>
              <a:rPr lang="en-US" i="1" dirty="0"/>
              <a:t>repair</a:t>
            </a:r>
            <a:r>
              <a:rPr lang="en-US" dirty="0"/>
              <a:t> methods (DFS)</a:t>
            </a:r>
          </a:p>
          <a:p>
            <a:pPr lvl="2"/>
            <a:r>
              <a:rPr lang="en-US" dirty="0"/>
              <a:t>Simulated annealing</a:t>
            </a:r>
          </a:p>
          <a:p>
            <a:pPr lvl="3"/>
            <a:r>
              <a:rPr lang="en-US" dirty="0"/>
              <a:t>Accept non-improving neighbors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E3961-8360-2420-B601-626D4FA8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FC9C-9851-2B4A-FF27-95AE8A27B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2B1E-9F11-A9FC-B0A9-37D4046F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40BF-5E33-067C-9FDA-DB90B0FF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 lang="hr-H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D08EC-5F40-6B7F-D17D-C5075A978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CLI application written in C++20</a:t>
                </a:r>
              </a:p>
              <a:p>
                <a:r>
                  <a:rPr lang="en-US" dirty="0"/>
                  <a:t>Thread pool</a:t>
                </a:r>
              </a:p>
              <a:p>
                <a:pPr lvl="1"/>
                <a:r>
                  <a:rPr lang="en-US" dirty="0"/>
                  <a:t>Each GRASP iteration is a task</a:t>
                </a:r>
              </a:p>
              <a:p>
                <a:r>
                  <a:rPr lang="en-US" dirty="0"/>
                  <a:t>Focused on performance</a:t>
                </a:r>
              </a:p>
              <a:p>
                <a:pPr lvl="1"/>
                <a:r>
                  <a:rPr lang="en-US" dirty="0"/>
                  <a:t>Polynomial time complexity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𝐾𝐹𝑇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Avoided copying the schedule</a:t>
                </a:r>
              </a:p>
              <a:p>
                <a:pPr lvl="2"/>
                <a:r>
                  <a:rPr lang="en-US" dirty="0"/>
                  <a:t>~5x performance increase</a:t>
                </a:r>
              </a:p>
              <a:p>
                <a:pPr lvl="1"/>
                <a:r>
                  <a:rPr lang="en-US" dirty="0"/>
                  <a:t>Cached constraint violations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BD08EC-5F40-6B7F-D17D-C5075A978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6" t="-92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2A0FB-4591-0299-46C7-845DCA4E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02708-6190-3533-4739-764AB035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Heuristic Algorithm for Scheduling Aerial Resources for the Extinction of Large-scale Wildfires – Luka Mesarić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59E07-E614-6335-EBBF-0C096400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B157-0BDC-8836-F9B2-67C6E5D2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Scenarios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57246-701B-19FA-3E25-EC46FD6FE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033953"/>
            <a:ext cx="5624928" cy="1800628"/>
          </a:xfrm>
        </p:spPr>
        <p:txBody>
          <a:bodyPr>
            <a:normAutofit/>
          </a:bodyPr>
          <a:lstStyle/>
          <a:p>
            <a:r>
              <a:rPr lang="en-US" dirty="0"/>
              <a:t>420 instances divided into 84 scenarios</a:t>
            </a:r>
          </a:p>
          <a:p>
            <a:pPr lvl="1"/>
            <a:r>
              <a:rPr lang="en-US" dirty="0"/>
              <a:t>Seven scenario sizes</a:t>
            </a:r>
          </a:p>
          <a:p>
            <a:pPr lvl="1"/>
            <a:r>
              <a:rPr lang="en-US" dirty="0"/>
              <a:t>Four distributions of the target water content over time and fronts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765B4-3DB2-6966-68A0-36ADBE8B4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5F284-8359-0264-7334-6E39C6CD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B753-4194-2E75-A2A6-3F9B43DB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CDE9F-146C-3C12-6DE2-10B1A5CB8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"/>
          <a:stretch/>
        </p:blipFill>
        <p:spPr>
          <a:xfrm>
            <a:off x="2010857" y="3963746"/>
            <a:ext cx="2224880" cy="2145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6B4074-A505-CD44-89D6-BF689B5C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523"/>
          <a:stretch/>
        </p:blipFill>
        <p:spPr>
          <a:xfrm>
            <a:off x="7294894" y="3963746"/>
            <a:ext cx="3466911" cy="1615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053096A-CCA9-EC24-55D8-944DE0218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5464" y="2038528"/>
                <a:ext cx="5212957" cy="161517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Average-sized drop of water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~3000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Up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~1000</m:t>
                    </m:r>
                  </m:oMath>
                </a14:m>
                <a:r>
                  <a:rPr lang="en-US" dirty="0"/>
                  <a:t> drops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flights</a:t>
                </a:r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053096A-CCA9-EC24-55D8-944DE0218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64" y="2038528"/>
                <a:ext cx="5212957" cy="1615173"/>
              </a:xfrm>
              <a:prstGeom prst="rect">
                <a:avLst/>
              </a:prstGeom>
              <a:blipFill>
                <a:blip r:embed="rId4"/>
                <a:stretch>
                  <a:fillRect l="-702" t="-188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29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9C35-0551-4686-84CE-4A765ADC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(1/2)</a:t>
            </a:r>
            <a:endParaRPr lang="hr-H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CE42F-AE09-EF8E-2A91-EACADBFB13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ILP executed for 2h on 8 threads</a:t>
                </a:r>
              </a:p>
              <a:p>
                <a:pPr lvl="5"/>
                <a:endParaRPr lang="en-US" dirty="0"/>
              </a:p>
              <a:p>
                <a:r>
                  <a:rPr lang="en-US" dirty="0"/>
                  <a:t>240 instances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Heuristic outperformed ILP in all of them</a:t>
                </a:r>
              </a:p>
              <a:p>
                <a:r>
                  <a:rPr lang="en-US" dirty="0"/>
                  <a:t>60 instances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Heuristic outperformed ILP in 50 instances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~83%)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120 instances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ILP found 80 optimal solutions</a:t>
                </a:r>
              </a:p>
              <a:p>
                <a:pPr lvl="1"/>
                <a:r>
                  <a:rPr lang="en-US" dirty="0"/>
                  <a:t>Heuristic found 61 optimal solutions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~75%)</m:t>
                    </m:r>
                  </m:oMath>
                </a14:m>
                <a:endParaRPr lang="hr-H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CE42F-AE09-EF8E-2A91-EACADBFB1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6" t="-92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BAE49-1A5C-3D23-D296-7891DD2B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June 28,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50557-9801-4781-CB05-A335FF71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Heuristic Algorithm for Scheduling Aerial Resources for the Extinction of Large-scale Wildfires – Luka Mesarić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43931-6BAD-4627-F051-907067DC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2741"/>
      </a:dk2>
      <a:lt2>
        <a:srgbClr val="E2E3E8"/>
      </a:lt2>
      <a:accent1>
        <a:srgbClr val="AAA178"/>
      </a:accent1>
      <a:accent2>
        <a:srgbClr val="C19677"/>
      </a:accent2>
      <a:accent3>
        <a:srgbClr val="CC9090"/>
      </a:accent3>
      <a:accent4>
        <a:srgbClr val="C17797"/>
      </a:accent4>
      <a:accent5>
        <a:srgbClr val="CB8DC1"/>
      </a:accent5>
      <a:accent6>
        <a:srgbClr val="AE77C1"/>
      </a:accent6>
      <a:hlink>
        <a:srgbClr val="6975AE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1087</Words>
  <Application>Microsoft Office PowerPoint</Application>
  <PresentationFormat>Widescreen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Univers</vt:lpstr>
      <vt:lpstr>Univers Condensed</vt:lpstr>
      <vt:lpstr>Wingdings 2</vt:lpstr>
      <vt:lpstr>DividendVTI</vt:lpstr>
      <vt:lpstr>A Heuristic Algorithm for  Scheduling Aerial Resources for  the Extinction of Large-scale Wildfires</vt:lpstr>
      <vt:lpstr>Motivation</vt:lpstr>
      <vt:lpstr>The Problem</vt:lpstr>
      <vt:lpstr>Constraint Examples</vt:lpstr>
      <vt:lpstr>Objectives</vt:lpstr>
      <vt:lpstr>Heuristic Algorithm</vt:lpstr>
      <vt:lpstr>Implementation</vt:lpstr>
      <vt:lpstr>Test Scenarios</vt:lpstr>
      <vt:lpstr>Results (1/2)</vt:lpstr>
      <vt:lpstr>PowerPoint Presentation</vt:lpstr>
      <vt:lpstr>PowerPoint Presentation</vt:lpstr>
      <vt:lpstr>PowerPoint Presentation</vt:lpstr>
      <vt:lpstr>PowerPoint Presentation</vt:lpstr>
      <vt:lpstr>Results (2/2)</vt:lpstr>
      <vt:lpstr>PowerPoint Presentation</vt:lpstr>
      <vt:lpstr>PowerPoint Presentation</vt:lpstr>
      <vt:lpstr>Execution time</vt:lpstr>
      <vt:lpstr>Next Steps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2022-06-29T21:09:31Z</dcterms:created>
  <dcterms:modified xsi:type="dcterms:W3CDTF">2022-06-29T21:10:45Z</dcterms:modified>
</cp:coreProperties>
</file>